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5"/>
  </p:notesMasterIdLst>
  <p:sldIdLst>
    <p:sldId id="274" r:id="rId6"/>
    <p:sldId id="275" r:id="rId7"/>
    <p:sldId id="276" r:id="rId8"/>
    <p:sldId id="279" r:id="rId9"/>
    <p:sldId id="277" r:id="rId10"/>
    <p:sldId id="282" r:id="rId11"/>
    <p:sldId id="278" r:id="rId12"/>
    <p:sldId id="280" r:id="rId13"/>
    <p:sldId id="281" r:id="rId1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A4"/>
    <a:srgbClr val="BCBEC0"/>
    <a:srgbClr val="E6E7E8"/>
    <a:srgbClr val="006325"/>
    <a:srgbClr val="FFD45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81" d="100"/>
          <a:sy n="81" d="100"/>
        </p:scale>
        <p:origin x="-2400" y="-786"/>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notesViewPr>
    <p:cSldViewPr>
      <p:cViewPr varScale="1">
        <p:scale>
          <a:sx n="62" d="100"/>
          <a:sy n="62" d="100"/>
        </p:scale>
        <p:origin x="-1661" y="-10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B8AE55A0-88DB-44F8-9E71-882C6BFF5295}" type="datetimeFigureOut">
              <a:rPr lang="en-US" smtClean="0"/>
              <a:t>02/02/2017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68F7C3CB-48A2-4C6E-9D8D-9C534A317DEE}" type="slidenum">
              <a:rPr lang="en-US" smtClean="0"/>
              <a:t>‹#›</a:t>
            </a:fld>
            <a:endParaRPr lang="en-US"/>
          </a:p>
        </p:txBody>
      </p:sp>
    </p:spTree>
    <p:extLst>
      <p:ext uri="{BB962C8B-B14F-4D97-AF65-F5344CB8AC3E}">
        <p14:creationId xmlns:p14="http://schemas.microsoft.com/office/powerpoint/2010/main" val="4271480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Steamboat Trailer south </a:t>
            </a:r>
          </a:p>
          <a:p>
            <a:r>
              <a:rPr lang="en-US" dirty="0" smtClean="0"/>
              <a:t>Trailers plus</a:t>
            </a:r>
            <a:endParaRPr lang="en-US" dirty="0"/>
          </a:p>
        </p:txBody>
      </p:sp>
      <p:sp>
        <p:nvSpPr>
          <p:cNvPr id="4" name="Slide Number Placeholder 3"/>
          <p:cNvSpPr>
            <a:spLocks noGrp="1"/>
          </p:cNvSpPr>
          <p:nvPr>
            <p:ph type="sldNum" sz="quarter" idx="10"/>
          </p:nvPr>
        </p:nvSpPr>
        <p:spPr/>
        <p:txBody>
          <a:bodyPr/>
          <a:lstStyle/>
          <a:p>
            <a:fld id="{68F7C3CB-48A2-4C6E-9D8D-9C534A317DEE}" type="slidenum">
              <a:rPr lang="en-US" smtClean="0"/>
              <a:t>3</a:t>
            </a:fld>
            <a:endParaRPr lang="en-US"/>
          </a:p>
        </p:txBody>
      </p:sp>
    </p:spTree>
    <p:extLst>
      <p:ext uri="{BB962C8B-B14F-4D97-AF65-F5344CB8AC3E}">
        <p14:creationId xmlns:p14="http://schemas.microsoft.com/office/powerpoint/2010/main" val="1188125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a:prstGeom prst="rect">
            <a:avLst/>
          </a:prstGeom>
        </p:spPr>
        <p:txBody>
          <a:bodyPr/>
          <a:lstStyle>
            <a:lvl1pPr>
              <a:defRPr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657600"/>
            <a:ext cx="64008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TextBox 4"/>
          <p:cNvSpPr txBox="1"/>
          <p:nvPr userDrawn="1"/>
        </p:nvSpPr>
        <p:spPr>
          <a:xfrm>
            <a:off x="8275320" y="6172200"/>
            <a:ext cx="381000" cy="584775"/>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a:solidFill>
                  <a:schemeClr val="bg1">
                    <a:lumMod val="95000"/>
                  </a:schemeClr>
                </a:solidFill>
              </a:defRPr>
            </a:lvl1pPr>
          </a:lstStyle>
          <a:p>
            <a:pPr algn="l"/>
            <a:r>
              <a:rPr lang="en-US" dirty="0" smtClean="0">
                <a:solidFill>
                  <a:srgbClr val="0054A4"/>
                </a:solidFill>
              </a:rPr>
              <a:t>Template for pages 1-9</a:t>
            </a:r>
            <a:endParaRPr lang="en-US" dirty="0">
              <a:solidFill>
                <a:srgbClr val="0054A4"/>
              </a:solidFill>
            </a:endParaRPr>
          </a:p>
        </p:txBody>
      </p:sp>
      <p:sp>
        <p:nvSpPr>
          <p:cNvPr id="20" name="TextBox 19"/>
          <p:cNvSpPr txBox="1"/>
          <p:nvPr userDrawn="1"/>
        </p:nvSpPr>
        <p:spPr>
          <a:xfrm>
            <a:off x="8284464"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baseline="0">
                <a:solidFill>
                  <a:schemeClr val="bg1"/>
                </a:solidFill>
              </a:defRPr>
            </a:lvl1pPr>
          </a:lstStyle>
          <a:p>
            <a:pPr algn="l"/>
            <a:r>
              <a:rPr lang="en-US" dirty="0" smtClean="0">
                <a:solidFill>
                  <a:srgbClr val="0054A4"/>
                </a:solidFill>
              </a:rPr>
              <a:t>Template for pages 10 and up</a:t>
            </a:r>
            <a:endParaRPr lang="en-US" dirty="0">
              <a:solidFill>
                <a:srgbClr val="0054A4"/>
              </a:solidFill>
            </a:endParaRPr>
          </a:p>
        </p:txBody>
      </p:sp>
      <p:sp>
        <p:nvSpPr>
          <p:cNvPr id="5" name="TextBox 4"/>
          <p:cNvSpPr txBox="1"/>
          <p:nvPr userDrawn="1"/>
        </p:nvSpPr>
        <p:spPr>
          <a:xfrm>
            <a:off x="8211312"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descr="wc_strat_powerpoint-r1-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6781800" cy="769441"/>
          </a:xfrm>
          <a:prstGeom prst="rect">
            <a:avLst/>
          </a:prstGeom>
          <a:noFill/>
        </p:spPr>
        <p:txBody>
          <a:bodyPr wrap="square" rtlCol="0">
            <a:spAutoFit/>
          </a:bodyPr>
          <a:lstStyle/>
          <a:p>
            <a:r>
              <a:rPr lang="en-US" sz="4400" b="1" dirty="0" smtClean="0">
                <a:solidFill>
                  <a:schemeClr val="bg1"/>
                </a:solidFill>
              </a:rPr>
              <a:t>WVAR16-0002 Sierra RV</a:t>
            </a:r>
            <a:endParaRPr lang="en-US" sz="4400" b="1" dirty="0">
              <a:solidFill>
                <a:schemeClr val="bg1"/>
              </a:solidFill>
            </a:endParaRPr>
          </a:p>
        </p:txBody>
      </p:sp>
      <p:sp>
        <p:nvSpPr>
          <p:cNvPr id="7" name="TextBox 6"/>
          <p:cNvSpPr txBox="1"/>
          <p:nvPr/>
        </p:nvSpPr>
        <p:spPr>
          <a:xfrm>
            <a:off x="381000" y="1066800"/>
            <a:ext cx="3559812" cy="1766637"/>
          </a:xfrm>
          <a:prstGeom prst="rect">
            <a:avLst/>
          </a:prstGeom>
          <a:noFill/>
        </p:spPr>
        <p:txBody>
          <a:bodyPr wrap="square" rtlCol="0">
            <a:spAutoFit/>
          </a:bodyPr>
          <a:lstStyle/>
          <a:p>
            <a:pPr marL="342900" lvl="0" indent="-342900">
              <a:spcBef>
                <a:spcPct val="20000"/>
              </a:spcBef>
            </a:pPr>
            <a:r>
              <a:rPr lang="en-US" sz="3200" b="1" dirty="0" smtClean="0"/>
              <a:t>16400 S. Virginia</a:t>
            </a:r>
          </a:p>
          <a:p>
            <a:pPr marL="342900" lvl="0" indent="-342900">
              <a:spcBef>
                <a:spcPct val="20000"/>
              </a:spcBef>
            </a:pPr>
            <a:r>
              <a:rPr lang="en-US" sz="3200" b="1" dirty="0" smtClean="0"/>
              <a:t>Street (old 395 </a:t>
            </a:r>
            <a:r>
              <a:rPr lang="en-US" sz="3200" b="1" dirty="0" smtClean="0"/>
              <a:t>S)</a:t>
            </a:r>
            <a:endParaRPr lang="en-US" sz="3200" b="1" dirty="0"/>
          </a:p>
          <a:p>
            <a:pPr marL="342900" lvl="0" indent="-342900">
              <a:spcBef>
                <a:spcPct val="20000"/>
              </a:spcBef>
              <a:buFont typeface="Wingdings" pitchFamily="2" charset="2"/>
              <a:buChar char="§"/>
            </a:pPr>
            <a:r>
              <a:rPr lang="en-US" sz="3200" b="1" dirty="0" smtClean="0"/>
              <a:t>4 acre parcel</a:t>
            </a:r>
            <a:endParaRPr lang="en-US" sz="3200" b="1"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6595" t="9007" r="8613" b="23539"/>
          <a:stretch/>
        </p:blipFill>
        <p:spPr>
          <a:xfrm>
            <a:off x="3940812" y="1066800"/>
            <a:ext cx="4675288" cy="4813169"/>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303" y="2895600"/>
            <a:ext cx="3733800" cy="2800350"/>
          </a:xfrm>
          <a:prstGeom prst="rect">
            <a:avLst/>
          </a:prstGeom>
        </p:spPr>
      </p:pic>
      <p:sp>
        <p:nvSpPr>
          <p:cNvPr id="5" name="Rectangular Callout 4"/>
          <p:cNvSpPr/>
          <p:nvPr/>
        </p:nvSpPr>
        <p:spPr>
          <a:xfrm>
            <a:off x="7643568" y="2282952"/>
            <a:ext cx="914400" cy="612648"/>
          </a:xfrm>
          <a:prstGeom prst="wedgeRectCallout">
            <a:avLst>
              <a:gd name="adj1" fmla="val -189905"/>
              <a:gd name="adj2" fmla="val 1532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Subject parcel</a:t>
            </a:r>
            <a:endParaRPr lang="en-US" dirty="0"/>
          </a:p>
        </p:txBody>
      </p:sp>
    </p:spTree>
    <p:extLst>
      <p:ext uri="{BB962C8B-B14F-4D97-AF65-F5344CB8AC3E}">
        <p14:creationId xmlns:p14="http://schemas.microsoft.com/office/powerpoint/2010/main" val="2735935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620000" cy="792162"/>
          </a:xfrm>
        </p:spPr>
        <p:txBody>
          <a:bodyPr/>
          <a:lstStyle/>
          <a:p>
            <a:r>
              <a:rPr lang="en-US" dirty="0" smtClean="0"/>
              <a:t>Variance Requested</a:t>
            </a:r>
            <a:endParaRPr lang="en-US" dirty="0"/>
          </a:p>
        </p:txBody>
      </p:sp>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3874227"/>
              </p:ext>
            </p:extLst>
          </p:nvPr>
        </p:nvGraphicFramePr>
        <p:xfrm>
          <a:off x="4343400" y="1447800"/>
          <a:ext cx="3887787" cy="3962400"/>
        </p:xfrm>
        <a:graphic>
          <a:graphicData uri="http://schemas.openxmlformats.org/presentationml/2006/ole">
            <mc:AlternateContent xmlns:mc="http://schemas.openxmlformats.org/markup-compatibility/2006">
              <mc:Choice xmlns:v="urn:schemas-microsoft-com:vml" Requires="v">
                <p:oleObj spid="_x0000_s1033" name="Acrobat Document" r:id="rId3" imgW="9989672" imgH="10180273" progId="Acrobat.Document.2015">
                  <p:embed/>
                </p:oleObj>
              </mc:Choice>
              <mc:Fallback>
                <p:oleObj name="Acrobat Document" r:id="rId3" imgW="9989672" imgH="10180273" progId="Acrobat.Document.2015">
                  <p:embed/>
                  <p:pic>
                    <p:nvPicPr>
                      <p:cNvPr id="0" name=""/>
                      <p:cNvPicPr/>
                      <p:nvPr/>
                    </p:nvPicPr>
                    <p:blipFill>
                      <a:blip r:embed="rId4"/>
                      <a:stretch>
                        <a:fillRect/>
                      </a:stretch>
                    </p:blipFill>
                    <p:spPr>
                      <a:xfrm>
                        <a:off x="4343400" y="1447800"/>
                        <a:ext cx="3887787" cy="3962400"/>
                      </a:xfrm>
                      <a:prstGeom prst="rect">
                        <a:avLst/>
                      </a:prstGeom>
                    </p:spPr>
                  </p:pic>
                </p:oleObj>
              </mc:Fallback>
            </mc:AlternateContent>
          </a:graphicData>
        </a:graphic>
      </p:graphicFrame>
      <p:sp>
        <p:nvSpPr>
          <p:cNvPr id="7" name="TextBox 6"/>
          <p:cNvSpPr txBox="1"/>
          <p:nvPr/>
        </p:nvSpPr>
        <p:spPr>
          <a:xfrm>
            <a:off x="381000" y="1371600"/>
            <a:ext cx="3810000"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Permit a commercial use without commercial structure</a:t>
            </a:r>
          </a:p>
          <a:p>
            <a:pPr marL="285750" indent="-285750">
              <a:buFont typeface="Arial" panose="020B0604020202020204" pitchFamily="34" charset="0"/>
              <a:buChar char="•"/>
            </a:pPr>
            <a:r>
              <a:rPr lang="en-US" sz="2400" dirty="0" smtClean="0"/>
              <a:t>Allow 8 foot high fence on front property line</a:t>
            </a:r>
          </a:p>
          <a:p>
            <a:pPr marL="285750" indent="-285750">
              <a:buFont typeface="Arial" panose="020B0604020202020204" pitchFamily="34" charset="0"/>
              <a:buChar char="•"/>
            </a:pPr>
            <a:r>
              <a:rPr lang="en-US" sz="2400" dirty="0" smtClean="0"/>
              <a:t>Reduce landscaping</a:t>
            </a:r>
          </a:p>
          <a:p>
            <a:pPr marL="285750" indent="-285750">
              <a:buFont typeface="Arial" panose="020B0604020202020204" pitchFamily="34" charset="0"/>
              <a:buChar char="•"/>
            </a:pPr>
            <a:r>
              <a:rPr lang="en-US" sz="2400" dirty="0" smtClean="0"/>
              <a:t>Eliminate lighting requirement</a:t>
            </a:r>
          </a:p>
          <a:p>
            <a:pPr marL="285750" indent="-285750">
              <a:buFont typeface="Arial" panose="020B0604020202020204" pitchFamily="34" charset="0"/>
              <a:buChar char="•"/>
            </a:pPr>
            <a:r>
              <a:rPr lang="en-US" sz="2400" dirty="0" smtClean="0"/>
              <a:t>Use all-weather base material for parking area</a:t>
            </a:r>
            <a:endParaRPr lang="en-US" sz="2400" dirty="0"/>
          </a:p>
        </p:txBody>
      </p:sp>
    </p:spTree>
    <p:extLst>
      <p:ext uri="{BB962C8B-B14F-4D97-AF65-F5344CB8AC3E}">
        <p14:creationId xmlns:p14="http://schemas.microsoft.com/office/powerpoint/2010/main" val="1413287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086600" cy="792162"/>
          </a:xfrm>
        </p:spPr>
        <p:txBody>
          <a:bodyPr/>
          <a:lstStyle/>
          <a:p>
            <a:r>
              <a:rPr lang="en-US" dirty="0" smtClean="0"/>
              <a:t>Surrounding uses</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066800"/>
            <a:ext cx="6038943" cy="5052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ular Callout 3"/>
          <p:cNvSpPr/>
          <p:nvPr/>
        </p:nvSpPr>
        <p:spPr>
          <a:xfrm>
            <a:off x="311477" y="1107649"/>
            <a:ext cx="2057400" cy="381000"/>
          </a:xfrm>
          <a:prstGeom prst="wedgeRectCallout">
            <a:avLst>
              <a:gd name="adj1" fmla="val 176312"/>
              <a:gd name="adj2" fmla="val 2171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Trailers Plus </a:t>
            </a:r>
            <a:endParaRPr lang="en-US" dirty="0"/>
          </a:p>
        </p:txBody>
      </p:sp>
      <p:sp>
        <p:nvSpPr>
          <p:cNvPr id="5" name="Rectangular Callout 4"/>
          <p:cNvSpPr/>
          <p:nvPr/>
        </p:nvSpPr>
        <p:spPr>
          <a:xfrm>
            <a:off x="287518" y="5227948"/>
            <a:ext cx="2081359" cy="533400"/>
          </a:xfrm>
          <a:prstGeom prst="wedgeRectCallout">
            <a:avLst>
              <a:gd name="adj1" fmla="val 71388"/>
              <a:gd name="adj2" fmla="val 284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Steamboat  Trailers</a:t>
            </a:r>
            <a:endParaRPr lang="en-US" dirty="0"/>
          </a:p>
        </p:txBody>
      </p:sp>
      <p:sp>
        <p:nvSpPr>
          <p:cNvPr id="6" name="Rectangular Callout 5"/>
          <p:cNvSpPr/>
          <p:nvPr/>
        </p:nvSpPr>
        <p:spPr>
          <a:xfrm>
            <a:off x="311477" y="3613781"/>
            <a:ext cx="2057400" cy="752267"/>
          </a:xfrm>
          <a:prstGeom prst="wedgeRectCallout">
            <a:avLst>
              <a:gd name="adj1" fmla="val 242168"/>
              <a:gd name="adj2" fmla="val -64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Pasture &amp; outbuildings</a:t>
            </a:r>
            <a:endParaRPr lang="en-US" dirty="0"/>
          </a:p>
        </p:txBody>
      </p:sp>
      <p:sp>
        <p:nvSpPr>
          <p:cNvPr id="7" name="Rectangular Callout 6"/>
          <p:cNvSpPr/>
          <p:nvPr/>
        </p:nvSpPr>
        <p:spPr>
          <a:xfrm>
            <a:off x="311477" y="4495800"/>
            <a:ext cx="2057400" cy="609600"/>
          </a:xfrm>
          <a:prstGeom prst="wedgeRectCallout">
            <a:avLst>
              <a:gd name="adj1" fmla="val 120998"/>
              <a:gd name="adj2" fmla="val -485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 single family homes</a:t>
            </a:r>
            <a:endParaRPr lang="en-US" dirty="0"/>
          </a:p>
        </p:txBody>
      </p:sp>
      <p:sp>
        <p:nvSpPr>
          <p:cNvPr id="8" name="Rectangular Callout 7"/>
          <p:cNvSpPr/>
          <p:nvPr/>
        </p:nvSpPr>
        <p:spPr>
          <a:xfrm>
            <a:off x="311477" y="2057400"/>
            <a:ext cx="1974523" cy="914400"/>
          </a:xfrm>
          <a:prstGeom prst="wedgeRectCallout">
            <a:avLst>
              <a:gd name="adj1" fmla="val 78471"/>
              <a:gd name="adj2" fmla="val 130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Single family residences on west side of Old 395 S</a:t>
            </a:r>
            <a:endParaRPr lang="en-US" dirty="0"/>
          </a:p>
        </p:txBody>
      </p:sp>
    </p:spTree>
    <p:extLst>
      <p:ext uri="{BB962C8B-B14F-4D97-AF65-F5344CB8AC3E}">
        <p14:creationId xmlns:p14="http://schemas.microsoft.com/office/powerpoint/2010/main" val="19496978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4648200" cy="4571999"/>
          </a:xfrm>
        </p:spPr>
        <p:txBody>
          <a:bodyPr>
            <a:normAutofit lnSpcReduction="10000"/>
          </a:bodyPr>
          <a:lstStyle/>
          <a:p>
            <a:r>
              <a:rPr lang="en-US" dirty="0" smtClean="0"/>
              <a:t>Entire site located in FEMA 100 year flood area</a:t>
            </a:r>
          </a:p>
          <a:p>
            <a:r>
              <a:rPr lang="en-US" dirty="0" smtClean="0"/>
              <a:t>Site is several feet lower than road</a:t>
            </a:r>
          </a:p>
          <a:p>
            <a:r>
              <a:rPr lang="en-US" dirty="0" smtClean="0"/>
              <a:t>Consistent with “Dark Sky” standards </a:t>
            </a:r>
          </a:p>
          <a:p>
            <a:r>
              <a:rPr lang="en-US" dirty="0" smtClean="0"/>
              <a:t>Riparian vegetation lining Steamboat Creek</a:t>
            </a:r>
          </a:p>
          <a:p>
            <a:endParaRPr lang="en-US" dirty="0"/>
          </a:p>
        </p:txBody>
      </p:sp>
      <p:sp>
        <p:nvSpPr>
          <p:cNvPr id="3" name="Title 2"/>
          <p:cNvSpPr>
            <a:spLocks noGrp="1"/>
          </p:cNvSpPr>
          <p:nvPr>
            <p:ph type="title"/>
          </p:nvPr>
        </p:nvSpPr>
        <p:spPr>
          <a:xfrm>
            <a:off x="1219200" y="76200"/>
            <a:ext cx="6705600" cy="914400"/>
          </a:xfrm>
        </p:spPr>
        <p:txBody>
          <a:bodyPr/>
          <a:lstStyle/>
          <a:p>
            <a:r>
              <a:rPr lang="en-US" dirty="0" smtClean="0"/>
              <a:t>Analysis  </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371600"/>
            <a:ext cx="3231908" cy="273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715000" y="4267200"/>
            <a:ext cx="2590800" cy="381000"/>
          </a:xfrm>
          <a:prstGeom prst="rect">
            <a:avLst/>
          </a:prstGeom>
          <a:noFill/>
        </p:spPr>
        <p:txBody>
          <a:bodyPr wrap="square" rtlCol="0">
            <a:spAutoFit/>
          </a:bodyPr>
          <a:lstStyle/>
          <a:p>
            <a:r>
              <a:rPr lang="en-US" dirty="0" smtClean="0"/>
              <a:t>FEMA 100 year flood</a:t>
            </a:r>
            <a:endParaRPr lang="en-US" dirty="0"/>
          </a:p>
        </p:txBody>
      </p:sp>
    </p:spTree>
    <p:extLst>
      <p:ext uri="{BB962C8B-B14F-4D97-AF65-F5344CB8AC3E}">
        <p14:creationId xmlns:p14="http://schemas.microsoft.com/office/powerpoint/2010/main" val="1008710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305800" cy="4800600"/>
          </a:xfrm>
        </p:spPr>
        <p:txBody>
          <a:bodyPr>
            <a:normAutofit/>
          </a:bodyPr>
          <a:lstStyle/>
          <a:p>
            <a:r>
              <a:rPr lang="en-US" dirty="0" smtClean="0"/>
              <a:t>Planning and Development – permitted use limited, operational conditions, landscaping between commercial and residential uses</a:t>
            </a:r>
          </a:p>
          <a:p>
            <a:r>
              <a:rPr lang="en-US" dirty="0" smtClean="0"/>
              <a:t>Truckee Meadows Fire Protection District – access, defensible space, fire suppression</a:t>
            </a:r>
          </a:p>
          <a:p>
            <a:r>
              <a:rPr lang="en-US" dirty="0" smtClean="0"/>
              <a:t>Nevada Department of Transportation – new encroachment permit required, no signs in R/W</a:t>
            </a:r>
          </a:p>
          <a:p>
            <a:endParaRPr lang="en-US" dirty="0"/>
          </a:p>
        </p:txBody>
      </p:sp>
      <p:sp>
        <p:nvSpPr>
          <p:cNvPr id="3" name="Title 2"/>
          <p:cNvSpPr>
            <a:spLocks noGrp="1"/>
          </p:cNvSpPr>
          <p:nvPr>
            <p:ph type="title"/>
          </p:nvPr>
        </p:nvSpPr>
        <p:spPr>
          <a:xfrm>
            <a:off x="1219200" y="0"/>
            <a:ext cx="7391400" cy="868362"/>
          </a:xfrm>
        </p:spPr>
        <p:txBody>
          <a:bodyPr/>
          <a:lstStyle/>
          <a:p>
            <a:r>
              <a:rPr lang="en-US" dirty="0" smtClean="0"/>
              <a:t>Reviewing Agencies</a:t>
            </a:r>
            <a:endParaRPr lang="en-US" dirty="0"/>
          </a:p>
        </p:txBody>
      </p:sp>
    </p:spTree>
    <p:extLst>
      <p:ext uri="{BB962C8B-B14F-4D97-AF65-F5344CB8AC3E}">
        <p14:creationId xmlns:p14="http://schemas.microsoft.com/office/powerpoint/2010/main" val="687671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marL="0" indent="0">
              <a:buNone/>
            </a:pPr>
            <a:r>
              <a:rPr lang="en-US" dirty="0" smtClean="0"/>
              <a:t>South Truckee Meadows/Washoe Valley CAB</a:t>
            </a:r>
          </a:p>
          <a:p>
            <a:r>
              <a:rPr lang="en-US" dirty="0" smtClean="0"/>
              <a:t>Location is between two existing trailer sales and service establishments</a:t>
            </a:r>
          </a:p>
          <a:p>
            <a:r>
              <a:rPr lang="en-US" dirty="0" smtClean="0"/>
              <a:t>Conditions of approval limits the use to Recreational Vehicle and related apparatus</a:t>
            </a:r>
          </a:p>
          <a:p>
            <a:r>
              <a:rPr lang="en-US" dirty="0" smtClean="0"/>
              <a:t>Cannot be used for other types of commercial storage or another commercial use without amending variance or bring the site up to current standards. </a:t>
            </a:r>
          </a:p>
          <a:p>
            <a:r>
              <a:rPr lang="en-US" dirty="0" smtClean="0"/>
              <a:t>CAB recommended approval unanimously</a:t>
            </a:r>
            <a:endParaRPr lang="en-US" dirty="0"/>
          </a:p>
        </p:txBody>
      </p:sp>
      <p:sp>
        <p:nvSpPr>
          <p:cNvPr id="3" name="Title 2"/>
          <p:cNvSpPr>
            <a:spLocks noGrp="1"/>
          </p:cNvSpPr>
          <p:nvPr>
            <p:ph type="title"/>
          </p:nvPr>
        </p:nvSpPr>
        <p:spPr>
          <a:xfrm>
            <a:off x="1219200" y="76200"/>
            <a:ext cx="7696200" cy="838200"/>
          </a:xfrm>
        </p:spPr>
        <p:txBody>
          <a:bodyPr/>
          <a:lstStyle/>
          <a:p>
            <a:r>
              <a:rPr lang="en-US" dirty="0" smtClean="0"/>
              <a:t>Citizen Advisory Board</a:t>
            </a:r>
            <a:endParaRPr lang="en-US" dirty="0"/>
          </a:p>
        </p:txBody>
      </p:sp>
    </p:spTree>
    <p:extLst>
      <p:ext uri="{BB962C8B-B14F-4D97-AF65-F5344CB8AC3E}">
        <p14:creationId xmlns:p14="http://schemas.microsoft.com/office/powerpoint/2010/main" val="3006492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514350" indent="-514350">
              <a:buFont typeface="+mj-lt"/>
              <a:buAutoNum type="arabicPeriod"/>
            </a:pPr>
            <a:r>
              <a:rPr lang="en-US" dirty="0"/>
              <a:t>Special circumstances</a:t>
            </a:r>
            <a:br>
              <a:rPr lang="en-US" dirty="0"/>
            </a:br>
            <a:r>
              <a:rPr lang="en-US" dirty="0">
                <a:solidFill>
                  <a:srgbClr val="0054A4"/>
                </a:solidFill>
              </a:rPr>
              <a:t>- </a:t>
            </a:r>
            <a:r>
              <a:rPr lang="en-US" i="1" dirty="0" smtClean="0">
                <a:solidFill>
                  <a:srgbClr val="0054A4"/>
                </a:solidFill>
              </a:rPr>
              <a:t>100 year flood plain, elevation change from roadway to property line</a:t>
            </a:r>
            <a:endParaRPr lang="en-US" i="1" dirty="0">
              <a:solidFill>
                <a:srgbClr val="0054A4"/>
              </a:solidFill>
            </a:endParaRPr>
          </a:p>
          <a:p>
            <a:pPr marL="514350" indent="-514350">
              <a:buFont typeface="+mj-lt"/>
              <a:buAutoNum type="arabicPeriod"/>
            </a:pPr>
            <a:r>
              <a:rPr lang="en-US" dirty="0"/>
              <a:t>No detriment</a:t>
            </a:r>
            <a:br>
              <a:rPr lang="en-US" dirty="0"/>
            </a:br>
            <a:r>
              <a:rPr lang="en-US" dirty="0">
                <a:solidFill>
                  <a:srgbClr val="0054A4"/>
                </a:solidFill>
              </a:rPr>
              <a:t>- </a:t>
            </a:r>
            <a:r>
              <a:rPr lang="en-US" i="1" dirty="0">
                <a:solidFill>
                  <a:srgbClr val="0054A4"/>
                </a:solidFill>
              </a:rPr>
              <a:t>Conditions of </a:t>
            </a:r>
            <a:r>
              <a:rPr lang="en-US" i="1" dirty="0" smtClean="0">
                <a:solidFill>
                  <a:srgbClr val="0054A4"/>
                </a:solidFill>
              </a:rPr>
              <a:t>approval limit use; screening abutting residential use; less impact to Steamboat Creek</a:t>
            </a:r>
          </a:p>
          <a:p>
            <a:pPr marL="514350" indent="-514350">
              <a:buFont typeface="+mj-lt"/>
              <a:buAutoNum type="arabicPeriod"/>
            </a:pPr>
            <a:r>
              <a:rPr lang="en-US" dirty="0" smtClean="0"/>
              <a:t>No special privileges</a:t>
            </a:r>
            <a:br>
              <a:rPr lang="en-US" dirty="0" smtClean="0"/>
            </a:br>
            <a:r>
              <a:rPr lang="en-US" dirty="0" smtClean="0">
                <a:solidFill>
                  <a:srgbClr val="0054A4"/>
                </a:solidFill>
              </a:rPr>
              <a:t>- </a:t>
            </a:r>
            <a:r>
              <a:rPr lang="en-US" i="1" dirty="0" smtClean="0">
                <a:solidFill>
                  <a:srgbClr val="0054A4"/>
                </a:solidFill>
              </a:rPr>
              <a:t>Use is similar to adjacent property; </a:t>
            </a:r>
            <a:r>
              <a:rPr lang="en-US" i="1" dirty="0">
                <a:solidFill>
                  <a:srgbClr val="0054A4"/>
                </a:solidFill>
              </a:rPr>
              <a:t>consistent with “rural” character </a:t>
            </a:r>
            <a:endParaRPr lang="en-US" i="1" dirty="0" smtClean="0">
              <a:solidFill>
                <a:srgbClr val="0054A4"/>
              </a:solidFill>
            </a:endParaRPr>
          </a:p>
          <a:p>
            <a:pPr marL="514350" indent="-514350">
              <a:buFont typeface="+mj-lt"/>
              <a:buAutoNum type="arabicPeriod"/>
              <a:tabLst>
                <a:tab pos="738188" algn="l"/>
              </a:tabLst>
            </a:pPr>
            <a:r>
              <a:rPr lang="en-US" dirty="0" smtClean="0"/>
              <a:t>Use </a:t>
            </a:r>
            <a:r>
              <a:rPr lang="en-US" dirty="0"/>
              <a:t>authorized</a:t>
            </a:r>
            <a:br>
              <a:rPr lang="en-US" dirty="0"/>
            </a:br>
            <a:r>
              <a:rPr lang="en-US" dirty="0">
                <a:solidFill>
                  <a:srgbClr val="0054A4"/>
                </a:solidFill>
              </a:rPr>
              <a:t>- </a:t>
            </a:r>
            <a:r>
              <a:rPr lang="en-US" i="1" dirty="0" smtClean="0">
                <a:solidFill>
                  <a:srgbClr val="0054A4"/>
                </a:solidFill>
              </a:rPr>
              <a:t>Use </a:t>
            </a:r>
            <a:r>
              <a:rPr lang="en-US" i="1" dirty="0" smtClean="0">
                <a:solidFill>
                  <a:srgbClr val="0054A4"/>
                </a:solidFill>
              </a:rPr>
              <a:t>allowed per the South Valleys Area Plan</a:t>
            </a:r>
            <a:r>
              <a:rPr lang="en-US" dirty="0" smtClean="0">
                <a:solidFill>
                  <a:srgbClr val="0054A4"/>
                </a:solidFill>
              </a:rPr>
              <a:t>. </a:t>
            </a:r>
            <a:endParaRPr lang="en-US" dirty="0"/>
          </a:p>
        </p:txBody>
      </p:sp>
      <p:sp>
        <p:nvSpPr>
          <p:cNvPr id="3" name="Title 2"/>
          <p:cNvSpPr>
            <a:spLocks noGrp="1"/>
          </p:cNvSpPr>
          <p:nvPr>
            <p:ph type="title"/>
          </p:nvPr>
        </p:nvSpPr>
        <p:spPr>
          <a:xfrm>
            <a:off x="1219200" y="76200"/>
            <a:ext cx="7620000" cy="792162"/>
          </a:xfrm>
        </p:spPr>
        <p:txBody>
          <a:bodyPr/>
          <a:lstStyle/>
          <a:p>
            <a:r>
              <a:rPr lang="en-US" dirty="0" smtClean="0"/>
              <a:t>Findings</a:t>
            </a:r>
            <a:endParaRPr lang="en-US" dirty="0"/>
          </a:p>
        </p:txBody>
      </p:sp>
    </p:spTree>
    <p:extLst>
      <p:ext uri="{BB962C8B-B14F-4D97-AF65-F5344CB8AC3E}">
        <p14:creationId xmlns:p14="http://schemas.microsoft.com/office/powerpoint/2010/main" val="15643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Variance is for proposed use only (Storage of Recreational Vehicles and related apparatus)</a:t>
            </a:r>
          </a:p>
          <a:p>
            <a:r>
              <a:rPr lang="en-US" dirty="0" smtClean="0"/>
              <a:t>6-inch all-weather base material for parking area</a:t>
            </a:r>
          </a:p>
          <a:p>
            <a:r>
              <a:rPr lang="en-US" dirty="0" smtClean="0"/>
              <a:t>No parking or storage outside of fenced area</a:t>
            </a:r>
          </a:p>
          <a:p>
            <a:r>
              <a:rPr lang="en-US" dirty="0" smtClean="0"/>
              <a:t>No signs</a:t>
            </a:r>
          </a:p>
          <a:p>
            <a:r>
              <a:rPr lang="en-US" dirty="0" smtClean="0"/>
              <a:t>Landscaping buffer on south side of property</a:t>
            </a:r>
          </a:p>
          <a:p>
            <a:r>
              <a:rPr lang="en-US" dirty="0" smtClean="0"/>
              <a:t>Water for fire suppression</a:t>
            </a:r>
          </a:p>
          <a:p>
            <a:r>
              <a:rPr lang="en-US" dirty="0" smtClean="0"/>
              <a:t>NDOT permit for access from Highway</a:t>
            </a:r>
          </a:p>
          <a:p>
            <a:endParaRPr lang="en-US" dirty="0" smtClean="0"/>
          </a:p>
          <a:p>
            <a:endParaRPr lang="en-US" dirty="0"/>
          </a:p>
        </p:txBody>
      </p:sp>
      <p:sp>
        <p:nvSpPr>
          <p:cNvPr id="3" name="Title 2"/>
          <p:cNvSpPr>
            <a:spLocks noGrp="1"/>
          </p:cNvSpPr>
          <p:nvPr>
            <p:ph type="title"/>
          </p:nvPr>
        </p:nvSpPr>
        <p:spPr>
          <a:xfrm>
            <a:off x="1219200" y="76200"/>
            <a:ext cx="7391400" cy="762000"/>
          </a:xfrm>
        </p:spPr>
        <p:txBody>
          <a:bodyPr/>
          <a:lstStyle/>
          <a:p>
            <a:r>
              <a:rPr lang="en-US" dirty="0" smtClean="0"/>
              <a:t>Conditions of Approval</a:t>
            </a:r>
            <a:endParaRPr lang="en-US" dirty="0"/>
          </a:p>
        </p:txBody>
      </p:sp>
    </p:spTree>
    <p:extLst>
      <p:ext uri="{BB962C8B-B14F-4D97-AF65-F5344CB8AC3E}">
        <p14:creationId xmlns:p14="http://schemas.microsoft.com/office/powerpoint/2010/main" val="3461913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buNone/>
            </a:pPr>
            <a:r>
              <a:rPr lang="en-US" dirty="0"/>
              <a:t>I move that, after giving reasoned consideration to the information contained in the staff report and information received during the public hearing, the Washoe County Board of Adjustment approve Variance Case No. </a:t>
            </a:r>
            <a:r>
              <a:rPr lang="en-US" dirty="0" smtClean="0"/>
              <a:t>WVAR16-0005 for Sierra RV Super Center, Inc., </a:t>
            </a:r>
            <a:r>
              <a:rPr lang="en-US" dirty="0"/>
              <a:t>with the conditions included in Exhibit A to the staff report for this matter, having made all four required findings in accordance with Washoe County Code Section 110.804.25.</a:t>
            </a:r>
          </a:p>
          <a:p>
            <a:endParaRPr lang="en-US" dirty="0"/>
          </a:p>
        </p:txBody>
      </p:sp>
      <p:sp>
        <p:nvSpPr>
          <p:cNvPr id="3" name="Title 2"/>
          <p:cNvSpPr>
            <a:spLocks noGrp="1"/>
          </p:cNvSpPr>
          <p:nvPr>
            <p:ph type="title"/>
          </p:nvPr>
        </p:nvSpPr>
        <p:spPr>
          <a:xfrm>
            <a:off x="1219200" y="152400"/>
            <a:ext cx="7467600" cy="715962"/>
          </a:xfrm>
        </p:spPr>
        <p:txBody>
          <a:bodyPr/>
          <a:lstStyle/>
          <a:p>
            <a:r>
              <a:rPr lang="en-US" dirty="0" smtClean="0"/>
              <a:t>Motion</a:t>
            </a:r>
            <a:endParaRPr lang="en-US" dirty="0"/>
          </a:p>
        </p:txBody>
      </p:sp>
    </p:spTree>
    <p:extLst>
      <p:ext uri="{BB962C8B-B14F-4D97-AF65-F5344CB8AC3E}">
        <p14:creationId xmlns:p14="http://schemas.microsoft.com/office/powerpoint/2010/main" val="143719816"/>
      </p:ext>
    </p:extLst>
  </p:cSld>
  <p:clrMapOvr>
    <a:masterClrMapping/>
  </p:clrMapOvr>
</p:sld>
</file>

<file path=ppt/theme/theme1.xml><?xml version="1.0" encoding="utf-8"?>
<a:theme xmlns:a="http://schemas.openxmlformats.org/drawingml/2006/main" name="PowerPoint_Template_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246D64375472D84BA13220883A134206" ma:contentTypeVersion="1" ma:contentTypeDescription="Upload an image." ma:contentTypeScope="" ma:versionID="2e55dbcb3e0b3cd6523d10bed63eb2c6">
  <xsd:schema xmlns:xsd="http://www.w3.org/2001/XMLSchema" xmlns:xs="http://www.w3.org/2001/XMLSchema" xmlns:p="http://schemas.microsoft.com/office/2006/metadata/properties" xmlns:ns1="http://schemas.microsoft.com/sharepoint/v3" xmlns:ns2="CEA9126C-A9B1-4F4A-855C-DD0F845697D2" xmlns:ns3="http://schemas.microsoft.com/sharepoint/v3/fields" xmlns:ns4="a94d8b85-37e1-4d17-8d55-8b7d207932bb" targetNamespace="http://schemas.microsoft.com/office/2006/metadata/properties" ma:root="true" ma:fieldsID="ee4acf4b2b82c25fb306546ca24d2aa9" ns1:_="" ns2:_="" ns3:_="" ns4:_="">
    <xsd:import namespace="http://schemas.microsoft.com/sharepoint/v3"/>
    <xsd:import namespace="CEA9126C-A9B1-4F4A-855C-DD0F845697D2"/>
    <xsd:import namespace="http://schemas.microsoft.com/sharepoint/v3/fields"/>
    <xsd:import namespace="a94d8b85-37e1-4d17-8d55-8b7d207932b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A9126C-A9B1-4F4A-855C-DD0F845697D2"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4d8b85-37e1-4d17-8d55-8b7d207932bb"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ImageCreateDate xmlns="CEA9126C-A9B1-4F4A-855C-DD0F845697D2" xsi:nil="true"/>
    <PublishingExpirationDate xmlns="http://schemas.microsoft.com/sharepoint/v3" xsi:nil="true"/>
    <PublishingStartDate xmlns="http://schemas.microsoft.com/sharepoint/v3" xsi:nil="true"/>
    <wic_System_Copyright xmlns="http://schemas.microsoft.com/sharepoint/v3/fields" xsi:nil="true"/>
    <_dlc_DocId xmlns="a94d8b85-37e1-4d17-8d55-8b7d207932bb">NMS6VZY55J2Y-1680097669-6</_dlc_DocId>
    <_dlc_DocIdUrl xmlns="a94d8b85-37e1-4d17-8d55-8b7d207932bb">
      <Url>http://intranet.washoecounty.us/logostemplates/_layouts/15/DocIdRedir.aspx?ID=NMS6VZY55J2Y-1680097669-6</Url>
      <Description>NMS6VZY55J2Y-1680097669-6</Description>
    </_dlc_DocIdUrl>
  </documentManagement>
</p:properties>
</file>

<file path=customXml/itemProps1.xml><?xml version="1.0" encoding="utf-8"?>
<ds:datastoreItem xmlns:ds="http://schemas.openxmlformats.org/officeDocument/2006/customXml" ds:itemID="{A7BC16CB-1CBD-402F-9378-5075DDBF9554}">
  <ds:schemaRefs>
    <ds:schemaRef ds:uri="http://schemas.microsoft.com/sharepoint/v3/contenttype/forms"/>
  </ds:schemaRefs>
</ds:datastoreItem>
</file>

<file path=customXml/itemProps2.xml><?xml version="1.0" encoding="utf-8"?>
<ds:datastoreItem xmlns:ds="http://schemas.openxmlformats.org/officeDocument/2006/customXml" ds:itemID="{BDC64AFA-9D40-4A59-8DD4-92F485636619}">
  <ds:schemaRefs>
    <ds:schemaRef ds:uri="http://schemas.microsoft.com/sharepoint/events"/>
  </ds:schemaRefs>
</ds:datastoreItem>
</file>

<file path=customXml/itemProps3.xml><?xml version="1.0" encoding="utf-8"?>
<ds:datastoreItem xmlns:ds="http://schemas.openxmlformats.org/officeDocument/2006/customXml" ds:itemID="{02D88A89-A1D7-4D40-B75F-CA47FF340A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A9126C-A9B1-4F4A-855C-DD0F845697D2"/>
    <ds:schemaRef ds:uri="http://schemas.microsoft.com/sharepoint/v3/fields"/>
    <ds:schemaRef ds:uri="a94d8b85-37e1-4d17-8d55-8b7d207932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200D7ED-6620-45A0-9F13-862FEFE886A3}">
  <ds:schemaRefs>
    <ds:schemaRef ds:uri="http://purl.org/dc/terms/"/>
    <ds:schemaRef ds:uri="http://purl.org/dc/elements/1.1/"/>
    <ds:schemaRef ds:uri="http://purl.org/dc/dcmitype/"/>
    <ds:schemaRef ds:uri="http://schemas.microsoft.com/office/2006/metadata/properties"/>
    <ds:schemaRef ds:uri="http://www.w3.org/XML/1998/namespace"/>
    <ds:schemaRef ds:uri="http://schemas.microsoft.com/sharepoint/v3/fields"/>
    <ds:schemaRef ds:uri="http://schemas.microsoft.com/office/infopath/2007/PartnerControls"/>
    <ds:schemaRef ds:uri="http://schemas.openxmlformats.org/package/2006/metadata/core-properties"/>
    <ds:schemaRef ds:uri="http://schemas.microsoft.com/office/2006/documentManagement/types"/>
    <ds:schemaRef ds:uri="a94d8b85-37e1-4d17-8d55-8b7d207932bb"/>
    <ds:schemaRef ds:uri="CEA9126C-A9B1-4F4A-855C-DD0F845697D2"/>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PowerPoint_Template_2015</Template>
  <TotalTime>315</TotalTime>
  <Words>345</Words>
  <Application>Microsoft Office PowerPoint</Application>
  <PresentationFormat>On-screen Show (4:3)</PresentationFormat>
  <Paragraphs>51</Paragraphs>
  <Slides>9</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1" baseType="lpstr">
      <vt:lpstr>PowerPoint_Template_2015</vt:lpstr>
      <vt:lpstr>Acrobat Document</vt:lpstr>
      <vt:lpstr>PowerPoint Presentation</vt:lpstr>
      <vt:lpstr>Variance Requested</vt:lpstr>
      <vt:lpstr>Surrounding uses</vt:lpstr>
      <vt:lpstr>Analysis  </vt:lpstr>
      <vt:lpstr>Reviewing Agencies</vt:lpstr>
      <vt:lpstr>Citizen Advisory Board</vt:lpstr>
      <vt:lpstr>Findings</vt:lpstr>
      <vt:lpstr>Conditions of Approval</vt:lpstr>
      <vt:lpstr>Motion</vt:lpstr>
    </vt:vector>
  </TitlesOfParts>
  <Company>Washoe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mkramer</dc:creator>
  <cp:keywords>Powerpoint, Power Point, ppt</cp:keywords>
  <cp:lastModifiedBy>donna fagan</cp:lastModifiedBy>
  <cp:revision>27</cp:revision>
  <cp:lastPrinted>2014-10-07T22:54:33Z</cp:lastPrinted>
  <dcterms:created xsi:type="dcterms:W3CDTF">2015-09-25T21:46:02Z</dcterms:created>
  <dcterms:modified xsi:type="dcterms:W3CDTF">2017-02-02T19:41:10Z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0x0101009148F5A04DDD49CBA7127AADA5FB792B00AADE34325A8B49CDA8BB4DB53328F21400246D64375472D84BA13220883A134206</vt:lpwstr>
  </property>
  <property fmtid="{D5CDD505-2E9C-101B-9397-08002B2CF9AE}" pid="3" name="_dlc_DocIdItemGuid">
    <vt:lpwstr>baf4cdfa-0915-4212-a058-608c58f70eeb</vt:lpwstr>
  </property>
</Properties>
</file>